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891" r="5485"/>
          <a:stretch/>
        </p:blipFill>
        <p:spPr>
          <a:xfrm>
            <a:off x="-613667" y="0"/>
            <a:ext cx="9757667" cy="6884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120" y="411307"/>
            <a:ext cx="7808976" cy="1088136"/>
          </a:xfrm>
        </p:spPr>
        <p:txBody>
          <a:bodyPr>
            <a:normAutofit/>
          </a:bodyPr>
          <a:lstStyle/>
          <a:p>
            <a:pPr algn="ctr"/>
            <a:r>
              <a:rPr lang="en-US" sz="6500" b="1" dirty="0" smtClean="0"/>
              <a:t>Electricity</a:t>
            </a:r>
            <a:endParaRPr lang="en-US" sz="6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8658" y="6194178"/>
            <a:ext cx="9262657" cy="663821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Static Electricity:  Part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26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7478" y="1829107"/>
            <a:ext cx="8590771" cy="52067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Single electrons: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394" t="6160"/>
          <a:stretch/>
        </p:blipFill>
        <p:spPr>
          <a:xfrm>
            <a:off x="2457918" y="2349779"/>
            <a:ext cx="4000500" cy="41299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DRAW THE CHARGE &amp; ELECTRIC FIELD!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7478" y="1829107"/>
            <a:ext cx="8590771" cy="52067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Two protons: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806" t="46899"/>
          <a:stretch/>
        </p:blipFill>
        <p:spPr>
          <a:xfrm>
            <a:off x="2677317" y="2671512"/>
            <a:ext cx="3345704" cy="2374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5999" y="4315539"/>
            <a:ext cx="2295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Repel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DRAW THE CHARGE &amp; ELECTRIC FIELD!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7478" y="1829107"/>
            <a:ext cx="8590771" cy="52067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Two electrons: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499" t="43487" r="36834"/>
          <a:stretch/>
        </p:blipFill>
        <p:spPr>
          <a:xfrm>
            <a:off x="3115734" y="2753483"/>
            <a:ext cx="2319865" cy="2444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5999" y="4315539"/>
            <a:ext cx="2295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Repel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DRAW THE CHARGE &amp; ELECTRIC FIELD!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7478" y="1829107"/>
            <a:ext cx="8590771" cy="52067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A proton and an electron: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7649" r="67089"/>
          <a:stretch/>
        </p:blipFill>
        <p:spPr>
          <a:xfrm>
            <a:off x="2823633" y="2886827"/>
            <a:ext cx="3458634" cy="2735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5999" y="4315539"/>
            <a:ext cx="2295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Attract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DRAW THE CHARGE &amp; ELECTRIC FIELD!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an electric force?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831300"/>
              </p:ext>
            </p:extLst>
          </p:nvPr>
        </p:nvGraphicFramePr>
        <p:xfrm>
          <a:off x="284163" y="2082800"/>
          <a:ext cx="8436504" cy="3911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252"/>
                <a:gridCol w="4218252"/>
              </a:tblGrid>
              <a:tr h="78898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Combination of Charges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</a:t>
                      </a:r>
                      <a:r>
                        <a:rPr lang="en-US" sz="3200" baseline="0" dirty="0" smtClean="0"/>
                        <a:t> of force created</a:t>
                      </a:r>
                      <a:endParaRPr lang="en-US" sz="3200" dirty="0"/>
                    </a:p>
                  </a:txBody>
                  <a:tcPr/>
                </a:tc>
              </a:tr>
              <a:tr h="104089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/>
                          <a:cs typeface="Arial"/>
                        </a:rPr>
                        <a:t>Proton and Proton</a:t>
                      </a:r>
                      <a:endParaRPr 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04089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/>
                          <a:cs typeface="Arial"/>
                        </a:rPr>
                        <a:t>Electron and Electron</a:t>
                      </a:r>
                      <a:endParaRPr 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04089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/>
                          <a:cs typeface="Arial"/>
                        </a:rPr>
                        <a:t>Proton and Electron</a:t>
                      </a:r>
                      <a:endParaRPr 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3678" y="4414869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Repel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3678" y="5485804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Attract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678" y="3406759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Repel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6212" y="6306495"/>
            <a:ext cx="49885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*Opposites Attract*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1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static electricity?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44213" y="2325722"/>
            <a:ext cx="12801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Equal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4163" y="1805310"/>
            <a:ext cx="7166504" cy="4222957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Under normal conditions:</a:t>
            </a:r>
          </a:p>
          <a:p>
            <a:pPr lvl="1">
              <a:buFont typeface="Wingdings" charset="2"/>
              <a:buChar char="u"/>
            </a:pPr>
            <a:r>
              <a:rPr lang="en-US" sz="3000" dirty="0" smtClean="0">
                <a:latin typeface="Arial"/>
                <a:cs typeface="Arial"/>
              </a:rPr>
              <a:t>Atoms have _______ numbers of protons and electrons</a:t>
            </a:r>
          </a:p>
          <a:p>
            <a:pPr lvl="1">
              <a:buFont typeface="Wingdings" charset="2"/>
              <a:buChar char="u"/>
            </a:pPr>
            <a:r>
              <a:rPr lang="en-US" sz="3000" dirty="0" smtClean="0">
                <a:latin typeface="Arial"/>
                <a:cs typeface="Arial"/>
              </a:rPr>
              <a:t>Atoms are electrically ________________</a:t>
            </a:r>
          </a:p>
          <a:p>
            <a:pPr lvl="1">
              <a:buFont typeface="Wingdings" charset="2"/>
              <a:buChar char="u"/>
            </a:pPr>
            <a:r>
              <a:rPr lang="en-US" sz="3000" dirty="0" smtClean="0">
                <a:latin typeface="Arial"/>
                <a:cs typeface="Arial"/>
              </a:rPr>
              <a:t>Objects made of neutral are also electrically neutral</a:t>
            </a:r>
          </a:p>
          <a:p>
            <a:pPr lvl="1">
              <a:buFont typeface="Wingdings" charset="2"/>
              <a:buChar char="u"/>
            </a:pPr>
            <a:r>
              <a:rPr lang="en-US" sz="3000" dirty="0" smtClean="0">
                <a:latin typeface="Arial"/>
                <a:cs typeface="Arial"/>
              </a:rPr>
              <a:t>Neutral objects _____________ experience </a:t>
            </a:r>
            <a:r>
              <a:rPr lang="en-US" sz="3000" dirty="0">
                <a:latin typeface="Arial"/>
                <a:cs typeface="Arial"/>
              </a:rPr>
              <a:t>electric forces.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5413" y="3825564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neutral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33" y="2692592"/>
            <a:ext cx="2760133" cy="2586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81325" y="5279132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do not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3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an electric force?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7812" y="2330316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tightly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678" y="2894422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loosely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778082"/>
            <a:ext cx="8859837" cy="2231422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We can change the electric charge of objects</a:t>
            </a:r>
          </a:p>
          <a:p>
            <a:pPr lvl="1">
              <a:buFont typeface="Wingdings" charset="2"/>
              <a:buChar char="u"/>
            </a:pPr>
            <a:r>
              <a:rPr lang="en-US" sz="3000" dirty="0" smtClean="0">
                <a:latin typeface="Arial"/>
                <a:cs typeface="Arial"/>
              </a:rPr>
              <a:t>Atoms hold their protons _____________</a:t>
            </a:r>
          </a:p>
          <a:p>
            <a:pPr lvl="1">
              <a:buFont typeface="Wingdings" charset="2"/>
              <a:buChar char="u"/>
            </a:pPr>
            <a:r>
              <a:rPr lang="en-US" sz="3000" dirty="0" smtClean="0">
                <a:latin typeface="Arial"/>
                <a:cs typeface="Arial"/>
              </a:rPr>
              <a:t>Atoms hold their electrons ____________</a:t>
            </a:r>
          </a:p>
          <a:p>
            <a:pPr>
              <a:buFont typeface="Wingdings" charset="2"/>
              <a:buChar char="u"/>
            </a:pP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6484"/>
          <a:stretch/>
        </p:blipFill>
        <p:spPr>
          <a:xfrm>
            <a:off x="3304117" y="3479198"/>
            <a:ext cx="3147483" cy="32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an electric force?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08245" y="2736714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negative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2122" y="3266954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positive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406392" y="1778082"/>
            <a:ext cx="9144000" cy="2231422"/>
          </a:xfrm>
        </p:spPr>
        <p:txBody>
          <a:bodyPr>
            <a:noAutofit/>
          </a:bodyPr>
          <a:lstStyle/>
          <a:p>
            <a:pPr lvl="1">
              <a:buFont typeface="Wingdings" charset="2"/>
              <a:buChar char="u"/>
            </a:pPr>
            <a:r>
              <a:rPr lang="en-US" sz="3000" dirty="0" smtClean="0">
                <a:latin typeface="Arial"/>
                <a:cs typeface="Arial"/>
              </a:rPr>
              <a:t>When objects slide past one another or come in contact, electrons can transfer between them</a:t>
            </a:r>
          </a:p>
          <a:p>
            <a:pPr lvl="2">
              <a:buFont typeface="Wingdings" charset="2"/>
              <a:buChar char="u"/>
            </a:pPr>
            <a:r>
              <a:rPr lang="en-US" sz="2800" dirty="0" smtClean="0">
                <a:latin typeface="Arial"/>
                <a:cs typeface="Arial"/>
              </a:rPr>
              <a:t>The object that gains electrons becomes ______</a:t>
            </a:r>
          </a:p>
          <a:p>
            <a:pPr lvl="2">
              <a:buFont typeface="Wingdings" charset="2"/>
              <a:buChar char="u"/>
            </a:pPr>
            <a:r>
              <a:rPr lang="en-US" sz="2800" dirty="0" smtClean="0">
                <a:latin typeface="Arial"/>
                <a:cs typeface="Arial"/>
              </a:rPr>
              <a:t>The object that loses electrons becomes ______</a:t>
            </a:r>
          </a:p>
          <a:p>
            <a:pPr lvl="2">
              <a:buFont typeface="Wingdings" charset="2"/>
              <a:buChar char="u"/>
            </a:pPr>
            <a:r>
              <a:rPr lang="en-US" sz="2800" dirty="0" smtClean="0">
                <a:latin typeface="Arial"/>
                <a:cs typeface="Arial"/>
              </a:rPr>
              <a:t>They may then exert electric forces.</a:t>
            </a:r>
            <a:endParaRPr lang="en-US" sz="2800" dirty="0"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4350180"/>
            <a:ext cx="3793066" cy="24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an electric force?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16246" y="2464609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flow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933" y="2054199"/>
            <a:ext cx="8859837" cy="552234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This leads to static electricity = a buildup of electrical charges that do not constantly 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556000"/>
            <a:ext cx="4402667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an electric force?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9846" y="5133562"/>
            <a:ext cx="6842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0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71887"/>
              </p:ext>
            </p:extLst>
          </p:nvPr>
        </p:nvGraphicFramePr>
        <p:xfrm>
          <a:off x="138917" y="1598222"/>
          <a:ext cx="8871730" cy="340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Document" r:id="rId3" imgW="6858000" imgH="2628900" progId="Word.Document.12">
                  <p:embed/>
                </p:oleObj>
              </mc:Choice>
              <mc:Fallback>
                <p:oleObj name="Document" r:id="rId3" imgW="6858000" imgH="262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917" y="1598222"/>
                        <a:ext cx="8871730" cy="340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4163" y="5124287"/>
            <a:ext cx="8859837" cy="103163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 smtClean="0">
                <a:latin typeface="Arial"/>
                <a:cs typeface="Arial"/>
              </a:rPr>
              <a:t>Charge is _____		Charge is 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9580" y="5143792"/>
            <a:ext cx="6842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0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6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are electric charges?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7" y="2101040"/>
            <a:ext cx="8859837" cy="3992563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u"/>
            </a:pPr>
            <a:r>
              <a:rPr lang="en-US" sz="3200" dirty="0">
                <a:latin typeface="Arial"/>
                <a:cs typeface="Arial"/>
              </a:rPr>
              <a:t>All matter is made of ________________</a:t>
            </a:r>
          </a:p>
          <a:p>
            <a:pPr lvl="0">
              <a:buFont typeface="Wingdings" charset="2"/>
              <a:buChar char="u"/>
            </a:pPr>
            <a:r>
              <a:rPr lang="en-US" sz="3200" dirty="0">
                <a:latin typeface="Arial"/>
                <a:cs typeface="Arial"/>
              </a:rPr>
              <a:t>Atoms are made of 3 subatomic particles</a:t>
            </a:r>
          </a:p>
          <a:p>
            <a:pPr lvl="1">
              <a:buFont typeface="Wingdings" charset="2"/>
              <a:buChar char="u"/>
            </a:pPr>
            <a:r>
              <a:rPr lang="en-US" sz="2800" dirty="0">
                <a:latin typeface="Arial"/>
                <a:cs typeface="Arial"/>
              </a:rPr>
              <a:t>___________________ = positive charges in the nucleus</a:t>
            </a:r>
          </a:p>
          <a:p>
            <a:pPr lvl="1">
              <a:buFont typeface="Wingdings" charset="2"/>
              <a:buChar char="u"/>
            </a:pPr>
            <a:r>
              <a:rPr lang="en-US" sz="2800" dirty="0">
                <a:latin typeface="Arial"/>
                <a:cs typeface="Arial"/>
              </a:rPr>
              <a:t>___________________ = neutral charges in the nucleus</a:t>
            </a:r>
          </a:p>
          <a:p>
            <a:pPr lvl="1">
              <a:buFont typeface="Wingdings" charset="2"/>
              <a:buChar char="u"/>
            </a:pPr>
            <a:r>
              <a:rPr lang="en-US" sz="2800" dirty="0">
                <a:latin typeface="Arial"/>
                <a:cs typeface="Arial"/>
              </a:rPr>
              <a:t>___________________ = negative charges spinning around </a:t>
            </a:r>
            <a:r>
              <a:rPr lang="en-US" sz="2800" dirty="0" smtClean="0">
                <a:latin typeface="Arial"/>
                <a:cs typeface="Arial"/>
              </a:rPr>
              <a:t>the </a:t>
            </a:r>
            <a:r>
              <a:rPr lang="en-US" sz="2800" dirty="0">
                <a:latin typeface="Arial"/>
                <a:cs typeface="Arial"/>
              </a:rPr>
              <a:t>nucleus</a:t>
            </a:r>
          </a:p>
          <a:p>
            <a:pPr>
              <a:buFont typeface="Wingdings" charset="2"/>
              <a:buChar char="u"/>
            </a:pPr>
            <a:endParaRPr lang="en-US" sz="32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8521" y="2101040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atoms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4409" y="3279087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Protons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819" y="4278053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Neutrons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819" y="5200141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Electrons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6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38917" y="5657037"/>
            <a:ext cx="8859837" cy="240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atin typeface="Arial"/>
                <a:cs typeface="Arial"/>
              </a:rPr>
              <a:t>Charge is now ___          </a:t>
            </a:r>
            <a:r>
              <a:rPr lang="en-US" sz="3200" dirty="0">
                <a:latin typeface="Arial"/>
                <a:cs typeface="Arial"/>
              </a:rPr>
              <a:t>Charge is now ___</a:t>
            </a:r>
            <a:r>
              <a:rPr lang="en-US" sz="3200" dirty="0" smtClean="0">
                <a:latin typeface="Arial"/>
                <a:cs typeface="Arial"/>
              </a:rPr>
              <a:t>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an electric force?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0097" y="5039742"/>
            <a:ext cx="18561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Gained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232120"/>
              </p:ext>
            </p:extLst>
          </p:nvPr>
        </p:nvGraphicFramePr>
        <p:xfrm>
          <a:off x="138917" y="1598222"/>
          <a:ext cx="8871730" cy="340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Document" r:id="rId3" imgW="6858000" imgH="2628900" progId="Word.Document.12">
                  <p:embed/>
                </p:oleObj>
              </mc:Choice>
              <mc:Fallback>
                <p:oleObj name="Document" r:id="rId3" imgW="6858000" imgH="262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917" y="1598222"/>
                        <a:ext cx="8871730" cy="340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6944" y="5039742"/>
            <a:ext cx="8859837" cy="103163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 smtClean="0">
                <a:latin typeface="Arial"/>
                <a:cs typeface="Arial"/>
              </a:rPr>
              <a:t>_____  4 electrons		______  4 electrons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163" y="5039742"/>
            <a:ext cx="20220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Lost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2104" y="5693946"/>
            <a:ext cx="6842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+4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1037" y="5677389"/>
            <a:ext cx="6842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00000"/>
                </a:solidFill>
                <a:latin typeface="Arial"/>
                <a:cs typeface="Arial"/>
              </a:rPr>
              <a:t>-</a:t>
            </a:r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4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84827" y="6258620"/>
            <a:ext cx="6790497" cy="579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atin typeface="Arial"/>
                <a:cs typeface="Arial"/>
              </a:rPr>
              <a:t>They will ___________ one another	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6391" y="6223973"/>
            <a:ext cx="2103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attract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9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891" r="5485"/>
          <a:stretch/>
        </p:blipFill>
        <p:spPr>
          <a:xfrm>
            <a:off x="-613667" y="0"/>
            <a:ext cx="9757667" cy="6884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120" y="411307"/>
            <a:ext cx="7808976" cy="1088136"/>
          </a:xfrm>
        </p:spPr>
        <p:txBody>
          <a:bodyPr>
            <a:normAutofit/>
          </a:bodyPr>
          <a:lstStyle/>
          <a:p>
            <a:pPr algn="ctr"/>
            <a:r>
              <a:rPr lang="en-US" sz="6500" b="1" dirty="0" smtClean="0"/>
              <a:t>Electricity</a:t>
            </a:r>
            <a:endParaRPr lang="en-US" sz="6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8658" y="6194178"/>
            <a:ext cx="9262657" cy="663821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Static Electricity:  Part </a:t>
            </a:r>
            <a:r>
              <a:rPr lang="en-US" sz="3600" dirty="0" smtClean="0"/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75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09703" y="5200141"/>
            <a:ext cx="17145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do objects become charged?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7" y="2101040"/>
            <a:ext cx="8859837" cy="39925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Charges cannot be created or destroyed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Electrons simply _____________________ from one object to another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object loses its electrons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object gains these electrons</a:t>
            </a:r>
          </a:p>
          <a:p>
            <a:pPr>
              <a:buFont typeface="Wingdings" charset="2"/>
              <a:buChar char="u"/>
            </a:pPr>
            <a:endParaRPr lang="en-US" sz="32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4433" y="2779603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transfer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005" y="5328057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Arial"/>
                <a:cs typeface="Arial"/>
              </a:rPr>
              <a:t>2e-</a:t>
            </a:r>
            <a:endParaRPr lang="en-US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08112" y="5243982"/>
            <a:ext cx="17145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>
            <a:off x="3026602" y="5856301"/>
            <a:ext cx="1828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39337" y="6107224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66953" y="5335240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1016" y="5327675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33444" y="5296484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71016" y="6215535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27199" y="5752206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14911" y="6215535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57218" y="6107224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91643" y="5522448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55822" y="5443985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124925" y="5816067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32334" y="6215535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91528" y="5681101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60435" y="6081800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87386" y="5315459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51889" y="5856301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816068" y="6278165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557218" y="5642809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11681" y="4750464"/>
            <a:ext cx="555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endParaRPr lang="en-US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2437" y="4742900"/>
            <a:ext cx="382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Arial"/>
                <a:cs typeface="Arial"/>
              </a:rPr>
              <a:t>B</a:t>
            </a:r>
            <a:endParaRPr lang="en-US" sz="32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8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2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4907"/>
            <a:ext cx="8859837" cy="280204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1)  _____________________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When two ____________________ objects rub together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object that loses electrons becomes _______________________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object that gains electrons become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Example: Clothes tumbling over one another in the dryer</a:t>
            </a:r>
          </a:p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do electrons transfer?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215" y="3836753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positive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5375" y="2329683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uncharged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1210" y="1744907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Friction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5215" y="4851362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negative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6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4907"/>
            <a:ext cx="8859837" cy="28020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</a:t>
            </a:r>
          </a:p>
          <a:p>
            <a:pPr marL="457200" lvl="1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do electrons transfer?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0771" y="5196907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Friction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739" y="2396261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Friction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18467" name="Picture 35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39" y="3385433"/>
            <a:ext cx="3797998" cy="28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1271964" y="4238182"/>
            <a:ext cx="28575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204715" y="5050173"/>
            <a:ext cx="2857500" cy="7315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254002" y="5452369"/>
            <a:ext cx="8001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 flipH="1">
            <a:off x="4209916" y="4560962"/>
            <a:ext cx="8001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2360108" y="4804646"/>
            <a:ext cx="0" cy="274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 flipH="1">
            <a:off x="3746829" y="4316116"/>
            <a:ext cx="875" cy="2976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 flipH="1" flipV="1">
            <a:off x="3946070" y="4787590"/>
            <a:ext cx="4846" cy="3014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H="1" flipV="1">
            <a:off x="2122114" y="4825341"/>
            <a:ext cx="0" cy="2606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15240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6064" y="4269701"/>
            <a:ext cx="322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uncharged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38563" y="5335923"/>
            <a:ext cx="322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uncharged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687" y="4376296"/>
            <a:ext cx="15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Arial"/>
                <a:cs typeface="Arial"/>
              </a:rPr>
              <a:t>Becoms</a:t>
            </a:r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 __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41272" y="5335923"/>
            <a:ext cx="15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Becomes __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989710" y="5437785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838601" y="4427227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0886" y="4716683"/>
            <a:ext cx="115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58" name="Line 32"/>
          <p:cNvSpPr>
            <a:spLocks noChangeShapeType="1"/>
          </p:cNvSpPr>
          <p:nvPr/>
        </p:nvSpPr>
        <p:spPr bwMode="auto">
          <a:xfrm flipV="1">
            <a:off x="2633465" y="4787590"/>
            <a:ext cx="0" cy="274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 flipV="1">
            <a:off x="2850414" y="4796123"/>
            <a:ext cx="0" cy="274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2"/>
          <p:cNvSpPr>
            <a:spLocks noChangeShapeType="1"/>
          </p:cNvSpPr>
          <p:nvPr/>
        </p:nvSpPr>
        <p:spPr bwMode="auto">
          <a:xfrm flipV="1">
            <a:off x="3218141" y="4772238"/>
            <a:ext cx="0" cy="274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32"/>
          <p:cNvSpPr>
            <a:spLocks noChangeShapeType="1"/>
          </p:cNvSpPr>
          <p:nvPr/>
        </p:nvSpPr>
        <p:spPr bwMode="auto">
          <a:xfrm flipV="1">
            <a:off x="3607050" y="4825341"/>
            <a:ext cx="0" cy="274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4907"/>
            <a:ext cx="8859837" cy="280204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charged object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 uncharged object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Electrons flow from negatively charged object to the uncharged object.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 Touching a Van de Graff generator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do electrons transfer?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3524" y="2768094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touches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325" y="1744907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Conduction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90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4907"/>
            <a:ext cx="8859837" cy="28020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</a:t>
            </a:r>
          </a:p>
          <a:p>
            <a:pPr marL="457200" lvl="1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do electrons transfer?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9515" y="4751147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Friction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739" y="2396261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Conduction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1159700" y="4066690"/>
            <a:ext cx="28575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195190" y="4638190"/>
            <a:ext cx="28575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2338190" y="458421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 flipV="1">
            <a:off x="2566790" y="458421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 flipV="1">
            <a:off x="2795390" y="458421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V="1">
            <a:off x="3023990" y="458421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0"/>
          <p:cNvSpPr>
            <a:spLocks noChangeShapeType="1"/>
          </p:cNvSpPr>
          <p:nvPr/>
        </p:nvSpPr>
        <p:spPr bwMode="auto">
          <a:xfrm flipV="1">
            <a:off x="3252590" y="458421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 flipV="1">
            <a:off x="3481190" y="458421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 flipV="1">
            <a:off x="3709790" y="458421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 flipV="1">
            <a:off x="3938390" y="458421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V="1">
            <a:off x="2109590" y="458421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15240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9700" y="4122551"/>
            <a:ext cx="322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uncharged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15597" y="4734254"/>
            <a:ext cx="322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Negative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448" y="4167774"/>
            <a:ext cx="15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Becomes __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21668" y="4840358"/>
            <a:ext cx="15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Becomes__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90" y="3183272"/>
            <a:ext cx="3236615" cy="328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/>
        </p:nvSpPr>
        <p:spPr>
          <a:xfrm>
            <a:off x="3912936" y="4891289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84707" y="4218705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97" y="4486175"/>
            <a:ext cx="115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>
            <a:off x="1099465" y="4698515"/>
            <a:ext cx="8001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4907"/>
            <a:ext cx="8859837" cy="280204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charged object is brought near an uncharged object without ____________________ it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charged object is positive, it attracts the _____ electrons of the uncharged object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charge is negative, it attracts the ___ protons of the uncharged object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 Getting shocked by a doorknob without touching it.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do electrons transfer?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8298" y="3269135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touching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325" y="1744907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Induction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5771" y="4254561"/>
            <a:ext cx="4157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-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1209" y="4711718"/>
            <a:ext cx="6998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00000"/>
                </a:solidFill>
                <a:latin typeface="Arial"/>
                <a:cs typeface="Arial"/>
              </a:rPr>
              <a:t>+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5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2708"/>
            <a:ext cx="8859837" cy="112355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</a:t>
            </a:r>
          </a:p>
          <a:p>
            <a:pPr marL="457200" lvl="1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do electrons transfer?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399" y="1995428"/>
            <a:ext cx="322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Induction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15240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26" y="3833378"/>
            <a:ext cx="228600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97739" y="2769817"/>
            <a:ext cx="12573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2829668" y="2769817"/>
            <a:ext cx="12573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2829668" y="4897003"/>
            <a:ext cx="12573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11399" y="4846768"/>
            <a:ext cx="12573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8999" y="3512201"/>
            <a:ext cx="115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Positive Charge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829668" y="3544253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Uncharged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95339" y="5438002"/>
            <a:ext cx="115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Negative Charge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829668" y="5488237"/>
            <a:ext cx="120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Uncharged</a:t>
            </a:r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95339" y="4897003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49532" y="4953297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58660" y="5291872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925850" y="4256035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925850" y="3888620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91401" y="3297429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903783" y="2901385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758660" y="5857569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758660" y="6291763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475531" y="4897003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88299" y="6291763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418387" y="5950598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418387" y="6293620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466403" y="5220767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88299" y="5220767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88299" y="5991304"/>
            <a:ext cx="279508" cy="26747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58660" y="4330473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032841" y="4953297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3014830" y="5287147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954431" y="5950598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954431" y="6291763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735101" y="2895245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633428" y="3297429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3735101" y="3919723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82669" y="4326941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95339" y="3182846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24325" y="4020968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1335777" y="4288438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428892" y="3919836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1306292" y="3162715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326649" y="2769817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84644" y="2769817"/>
            <a:ext cx="279508" cy="267470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20" y="1966135"/>
            <a:ext cx="5924455" cy="46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/>
          <a:lstStyle/>
          <a:p>
            <a:pPr algn="l"/>
            <a:r>
              <a:rPr lang="en-US" dirty="0" smtClean="0"/>
              <a:t>What are electric charges?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65999" y="4509593"/>
            <a:ext cx="1025723" cy="1660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5999" y="4315539"/>
            <a:ext cx="2295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Electrons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1036" y="4906195"/>
            <a:ext cx="2295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Protons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1036" y="5588651"/>
            <a:ext cx="2295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Neutrons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0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are electric charges?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05310"/>
            <a:ext cx="8859837" cy="4478816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Although </a:t>
            </a:r>
            <a:r>
              <a:rPr lang="en-US" sz="3200" dirty="0">
                <a:latin typeface="Arial"/>
                <a:cs typeface="Arial"/>
              </a:rPr>
              <a:t>electrons spin very quickly they don’t fly off</a:t>
            </a:r>
          </a:p>
          <a:p>
            <a:pPr lvl="1">
              <a:buFont typeface="Wingdings" charset="2"/>
              <a:buChar char="u"/>
            </a:pPr>
            <a:r>
              <a:rPr lang="en-US" sz="3200" dirty="0">
                <a:latin typeface="Arial"/>
                <a:cs typeface="Arial"/>
              </a:rPr>
              <a:t>The protons hold them in place</a:t>
            </a:r>
          </a:p>
          <a:p>
            <a:pPr lvl="1">
              <a:buFont typeface="Wingdings" charset="2"/>
              <a:buChar char="u"/>
            </a:pPr>
            <a:r>
              <a:rPr lang="en-US" sz="3200" dirty="0">
                <a:latin typeface="Arial"/>
                <a:cs typeface="Arial"/>
              </a:rPr>
              <a:t>Positive charges are </a:t>
            </a:r>
            <a:r>
              <a:rPr lang="en-US" sz="3200" dirty="0" smtClean="0">
                <a:latin typeface="Arial"/>
                <a:cs typeface="Arial"/>
              </a:rPr>
              <a:t>__________ to </a:t>
            </a:r>
            <a:r>
              <a:rPr lang="en-US" sz="3200" dirty="0">
                <a:latin typeface="Arial"/>
                <a:cs typeface="Arial"/>
              </a:rPr>
              <a:t>negative charges</a:t>
            </a:r>
          </a:p>
          <a:p>
            <a:pPr>
              <a:buFont typeface="Wingdings" charset="2"/>
              <a:buChar char="u"/>
            </a:pPr>
            <a:endParaRPr lang="en-US" sz="3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1432" y="3417421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attracted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8726" b="8184"/>
          <a:stretch/>
        </p:blipFill>
        <p:spPr>
          <a:xfrm>
            <a:off x="2821686" y="4415361"/>
            <a:ext cx="3511750" cy="23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are electric charges?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05310"/>
            <a:ext cx="8859837" cy="4478816"/>
          </a:xfrm>
        </p:spPr>
        <p:txBody>
          <a:bodyPr>
            <a:noAutofit/>
          </a:bodyPr>
          <a:lstStyle/>
          <a:p>
            <a:pPr lvl="1"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Similar </a:t>
            </a:r>
            <a:r>
              <a:rPr lang="en-US" sz="3200" dirty="0">
                <a:latin typeface="Arial"/>
                <a:cs typeface="Arial"/>
              </a:rPr>
              <a:t>to the sun and the earth</a:t>
            </a:r>
          </a:p>
          <a:p>
            <a:pPr lvl="2">
              <a:buFont typeface="Wingdings" charset="2"/>
              <a:buChar char="u"/>
            </a:pPr>
            <a:r>
              <a:rPr lang="en-US" sz="2800" dirty="0">
                <a:latin typeface="Arial"/>
                <a:cs typeface="Arial"/>
              </a:rPr>
              <a:t>Earth spins around the sun very quickly</a:t>
            </a:r>
          </a:p>
          <a:p>
            <a:pPr lvl="2">
              <a:buFont typeface="Wingdings" charset="2"/>
              <a:buChar char="u"/>
            </a:pPr>
            <a:r>
              <a:rPr lang="en-US" sz="2800" dirty="0">
                <a:latin typeface="Arial"/>
                <a:cs typeface="Arial"/>
              </a:rPr>
              <a:t>We don’t fly off into space because </a:t>
            </a:r>
            <a:r>
              <a:rPr lang="en-US" sz="2800" dirty="0" smtClean="0">
                <a:latin typeface="Arial"/>
                <a:cs typeface="Arial"/>
              </a:rPr>
              <a:t>the sun’s </a:t>
            </a:r>
            <a:r>
              <a:rPr lang="en-US" sz="2800" dirty="0">
                <a:latin typeface="Arial"/>
                <a:cs typeface="Arial"/>
              </a:rPr>
              <a:t>gravity pulls us in</a:t>
            </a:r>
          </a:p>
          <a:p>
            <a:pPr lvl="2">
              <a:buFont typeface="Wingdings" charset="2"/>
              <a:buChar char="u"/>
            </a:pPr>
            <a:r>
              <a:rPr lang="en-US" sz="2800" dirty="0">
                <a:latin typeface="Arial"/>
                <a:cs typeface="Arial"/>
              </a:rPr>
              <a:t>The sun = _________________ </a:t>
            </a:r>
            <a:r>
              <a:rPr lang="en-US" sz="2800" dirty="0" smtClean="0">
                <a:latin typeface="Arial"/>
                <a:cs typeface="Arial"/>
              </a:rPr>
              <a:t>and</a:t>
            </a:r>
          </a:p>
          <a:p>
            <a:pPr lvl="2">
              <a:buFont typeface="Wingdings" charset="2"/>
              <a:buChar char="u"/>
            </a:pPr>
            <a:r>
              <a:rPr lang="en-US" sz="2800" dirty="0" smtClean="0">
                <a:latin typeface="Arial"/>
                <a:cs typeface="Arial"/>
              </a:rPr>
              <a:t>the </a:t>
            </a:r>
            <a:r>
              <a:rPr lang="en-US" sz="2800" dirty="0">
                <a:latin typeface="Arial"/>
                <a:cs typeface="Arial"/>
              </a:rPr>
              <a:t>earth = </a:t>
            </a:r>
            <a:r>
              <a:rPr lang="en-US" sz="2800" dirty="0" smtClean="0">
                <a:latin typeface="Arial"/>
                <a:cs typeface="Arial"/>
              </a:rPr>
              <a:t>________________</a:t>
            </a:r>
            <a:endParaRPr lang="en-US" sz="2800" dirty="0"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endParaRPr lang="en-US" sz="3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3331" y="3709809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protons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6837" y="4246328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electrons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76" y="4294585"/>
            <a:ext cx="2331424" cy="25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an electric force?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0745" y="4036732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Attract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0745" y="5104095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Repel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4163" y="1805310"/>
            <a:ext cx="8859837" cy="4478816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Electricity = the interaction between electric charges</a:t>
            </a:r>
          </a:p>
          <a:p>
            <a:pPr lvl="0"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Electric force = the specific type of interaction between charges</a:t>
            </a:r>
          </a:p>
          <a:p>
            <a:pPr lvl="1">
              <a:buFont typeface="Wingdings" charset="2"/>
              <a:buChar char="u"/>
            </a:pPr>
            <a:r>
              <a:rPr lang="en-US" sz="3000" dirty="0" smtClean="0">
                <a:latin typeface="Arial"/>
                <a:cs typeface="Arial"/>
              </a:rPr>
              <a:t>___________ = when charges move toward one another.</a:t>
            </a:r>
            <a:endParaRPr lang="en-US" sz="3000" dirty="0">
              <a:latin typeface="Arial"/>
              <a:cs typeface="Arial"/>
            </a:endParaRPr>
          </a:p>
          <a:p>
            <a:pPr lvl="1"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__________ = when charges move away from one another</a:t>
            </a:r>
            <a:endParaRPr lang="en-US" sz="3200" dirty="0"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4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2" y="2539999"/>
            <a:ext cx="9025467" cy="29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an electric force?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46389" y="2349779"/>
            <a:ext cx="20840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"/>
                <a:cs typeface="Arial"/>
              </a:rPr>
              <a:t>field</a:t>
            </a:r>
            <a:endParaRPr lang="en-US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7478" y="1829107"/>
            <a:ext cx="8590771" cy="4478816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The type of electric force depends on the electric __________ surrounding each charge involved.</a:t>
            </a:r>
          </a:p>
          <a:p>
            <a:pPr lvl="1">
              <a:buFont typeface="Wingdings" charset="2"/>
              <a:buChar char="u"/>
            </a:pPr>
            <a:r>
              <a:rPr lang="en-US" sz="3000" dirty="0" smtClean="0">
                <a:latin typeface="Arial"/>
                <a:cs typeface="Arial"/>
              </a:rPr>
              <a:t>An invisible region surrounding a charge in which it exerts its electric force</a:t>
            </a:r>
          </a:p>
          <a:p>
            <a:pPr lvl="1">
              <a:buFont typeface="Wingdings" charset="2"/>
              <a:buChar char="u"/>
            </a:pPr>
            <a:r>
              <a:rPr lang="en-US" sz="3000" dirty="0" smtClean="0">
                <a:latin typeface="Arial"/>
                <a:cs typeface="Arial"/>
              </a:rPr>
              <a:t>When another charge enters this field, it is either attracted by or repelled by the first charge</a:t>
            </a:r>
            <a:endParaRPr lang="en-US" sz="3000" dirty="0"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68" y="5372100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DRAW THE CHARGE &amp; ELECTRIC FIELD!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7478" y="1829107"/>
            <a:ext cx="8590771" cy="52067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sz="3200" dirty="0" smtClean="0">
                <a:latin typeface="Arial"/>
                <a:cs typeface="Arial"/>
              </a:rPr>
              <a:t>Single protons: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212"/>
          <a:stretch/>
        </p:blipFill>
        <p:spPr>
          <a:xfrm>
            <a:off x="2631019" y="2366712"/>
            <a:ext cx="340783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582</TotalTime>
  <Words>763</Words>
  <Application>Microsoft Office PowerPoint</Application>
  <PresentationFormat>On-screen Show (4:3)</PresentationFormat>
  <Paragraphs>225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Spectrum</vt:lpstr>
      <vt:lpstr>Document</vt:lpstr>
      <vt:lpstr>Electricity</vt:lpstr>
      <vt:lpstr>What are electric charges?</vt:lpstr>
      <vt:lpstr>What are electric charges?</vt:lpstr>
      <vt:lpstr>What are electric charges?</vt:lpstr>
      <vt:lpstr>What are electric charges?</vt:lpstr>
      <vt:lpstr>What is an electric force?</vt:lpstr>
      <vt:lpstr>PowerPoint Presentation</vt:lpstr>
      <vt:lpstr>What is an electric force?</vt:lpstr>
      <vt:lpstr>DRAW THE CHARGE &amp; ELECTRIC FIELD!</vt:lpstr>
      <vt:lpstr>DRAW THE CHARGE &amp; ELECTRIC FIELD!</vt:lpstr>
      <vt:lpstr>DRAW THE CHARGE &amp; ELECTRIC FIELD!</vt:lpstr>
      <vt:lpstr>DRAW THE CHARGE &amp; ELECTRIC FIELD!</vt:lpstr>
      <vt:lpstr>DRAW THE CHARGE &amp; ELECTRIC FIELD!</vt:lpstr>
      <vt:lpstr>What is an electric force?</vt:lpstr>
      <vt:lpstr>What is static electricity?</vt:lpstr>
      <vt:lpstr>What is an electric force?</vt:lpstr>
      <vt:lpstr>What is an electric force?</vt:lpstr>
      <vt:lpstr>What is an electric force?</vt:lpstr>
      <vt:lpstr>What is an electric force?</vt:lpstr>
      <vt:lpstr>What is an electric force?</vt:lpstr>
      <vt:lpstr>Electricity</vt:lpstr>
      <vt:lpstr>How do objects become charged?</vt:lpstr>
      <vt:lpstr>How do electrons transfer?</vt:lpstr>
      <vt:lpstr>How do electrons transfer?</vt:lpstr>
      <vt:lpstr>How do electrons transfer?</vt:lpstr>
      <vt:lpstr>How do electrons transfer?</vt:lpstr>
      <vt:lpstr>How do electrons transfer?</vt:lpstr>
      <vt:lpstr>How do electrons transfer?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Stacey Falk</dc:creator>
  <cp:lastModifiedBy>Stacey Falk</cp:lastModifiedBy>
  <cp:revision>31</cp:revision>
  <dcterms:created xsi:type="dcterms:W3CDTF">2017-04-28T12:13:35Z</dcterms:created>
  <dcterms:modified xsi:type="dcterms:W3CDTF">2017-05-01T19:16:49Z</dcterms:modified>
</cp:coreProperties>
</file>